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320" r:id="rId3"/>
    <p:sldId id="321" r:id="rId4"/>
    <p:sldId id="260" r:id="rId5"/>
    <p:sldId id="322" r:id="rId6"/>
    <p:sldId id="323" r:id="rId7"/>
    <p:sldId id="31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73" autoAdjust="0"/>
    <p:restoredTop sz="94660"/>
  </p:normalViewPr>
  <p:slideViewPr>
    <p:cSldViewPr snapToGrid="0">
      <p:cViewPr varScale="1">
        <p:scale>
          <a:sx n="170" d="100"/>
          <a:sy n="170" d="100"/>
        </p:scale>
        <p:origin x="184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5EFF0-3AC2-477C-881E-F066D197F30E}" type="datetimeFigureOut">
              <a:rPr lang="en-US" smtClean="0"/>
              <a:t>5/25/23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66B5A9-F54E-4EC2-A6A7-B29EB7F807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8722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“Acoustic and trawl indices of biomass of age 2+ may be used in biomass models or to assess changes in stock abundance from year to year, using methods for data-poor stocks.”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DF4122-8EB1-4BD8-BCDE-BB1F3B43D9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37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“Acoustic and trawl indices of biomass of age 2+ may be used in biomass models or to assess changes in stock abundance from year to year, using methods for data-poor stocks.”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DF4122-8EB1-4BD8-BCDE-BB1F3B43D9D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767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292CC-1622-1EC2-FB4C-6D2674D952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2F04E4-EEA1-641A-F5F3-417817168A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23F4E0-1796-018E-54E4-33FF0E88B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2F502-8AC0-CF7F-9190-DAFCE720E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F933A-194B-19EC-223A-EBE4815C9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023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9A081-3B3F-70DF-F773-ADBE3DA157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D8511F-208E-2687-422D-79D6271634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366B7-86D6-62D4-72E1-E07699473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B20C6-DF12-BF20-AA5C-B5BF50BA0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6A4B9-4BCC-EDFC-C3B8-FECCEEC2C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285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6211B8-08C1-7033-953C-1EF3FFBE0E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F3EB15-4446-45B6-6D8F-803FC82AB2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FCBB2E-B139-819D-AD4A-1ABB87AA0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3F6BB6-DB81-F40A-0FEF-7EEEFA27A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FA6251-82DE-40B3-4DA8-A824359BE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08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EEEF4-5650-E58A-4F5B-CB451F935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4E8AB3-148E-404F-78E1-71DF5425FC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F281B-D272-3619-D6BC-F9DA56011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4124F-9CF6-A8CA-AA9C-EDD386553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5C0F6-11AE-0524-3517-D57E0A04E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409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F8460-3133-8F14-A425-E12EEBB5D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F21B19-C3C1-3A5E-4E84-A885567A4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18D8D-BBCC-E00F-FCA2-3E4AF7A74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E6F293-CF1C-5BAC-595C-479E82A57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C76BF-FDDD-5176-A962-A841369F3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858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A1629-D436-536A-0F60-359AB5383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BC2EC-D134-57C6-9253-CF47FFC06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4CF36-0C64-D7C5-0FF1-BBCDF912F7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6C93C6-5BAA-5B1D-4A63-AD217C310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C4AA4F-638C-EDFA-3031-5F04B5679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53E7C8-8E09-A75E-5697-99EDD95FE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32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18D6B-DEF5-38EE-3B45-CC48AF949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F64131-F527-A2D5-2146-BC8B3BDE0E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D66BAB-711E-D122-7A68-3FFAAB9EAA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A81010-8B12-AC92-2F86-F587B94EE6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38AAC5-678D-61D0-7F29-D79F955B00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5A3367-FD1F-E9EB-C8EE-C55BC5DBC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1064BB-E02C-ABFA-AD3A-5721D6FEC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9BDF00-7941-A12A-4949-0709E0620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389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85193-BF3C-B556-EA03-5C59199429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251091-27D3-C87C-7DDB-7478AABEE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B3A144-FE11-B7B4-D728-6622DED5C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A2DEAC-068E-688A-D8B6-DC91D33EE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2152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8DB159-841C-C0D5-322B-B3B44FC97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7279DE-08B8-F4B2-576A-04544ABFB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1B5A07-5184-E4E8-C36B-689616359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9295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E82FE-1655-68A5-28D4-E68C54BB6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10425-11D7-27A5-3134-876469B0B2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D9E6B4-8305-03C2-1C0D-CDD23A4DF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98D1C-849F-0C66-24F7-836B17392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92B720-37E0-BFCC-EB7D-636A2DD1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F6454-6699-B699-2B65-B7CB4D8A7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830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E0D10-E595-9312-8375-2947EEEE6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9CE09B-82A2-FEEC-3219-86DC3924D4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5E8461-1008-A52A-0CE2-3AD211B13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05534-1D58-4FAC-014A-5828DB33E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67289A-841D-6433-C0C0-4987701C0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CB1566-D445-1EB3-E450-515675207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439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EE37D1-51C9-ADC2-B870-2C94806A9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30390-5623-15B6-11D2-76EC91E44F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5468B-B423-650B-D727-F6F6DC5DD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1E0A73-D50A-4841-A392-FAE1D5A0F332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029153-C343-AA6B-E492-CC20C85CC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1033FA-1FBA-CBEA-6D66-26A87DA5BC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C2E43A-A247-4B6B-8F0D-13B4C7C37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574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bs-assess/sdmTMB/discussions/230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emf"/><Relationship Id="rId7" Type="http://schemas.openxmlformats.org/officeDocument/2006/relationships/image" Target="../media/image16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water, sky, nature, outdoor&#10;&#10;Description automatically generated">
            <a:extLst>
              <a:ext uri="{FF2B5EF4-FFF2-40B4-BE49-F238E27FC236}">
                <a16:creationId xmlns:a16="http://schemas.microsoft.com/office/drawing/2014/main" id="{4698C006-95CA-12FD-B57B-32BA7A64B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05194"/>
            <a:ext cx="12192000" cy="4552806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274654" y="261256"/>
            <a:ext cx="10587613" cy="192380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>
                <a:solidFill>
                  <a:schemeClr val="tx2">
                    <a:lumMod val="75000"/>
                  </a:schemeClr>
                </a:solidFill>
              </a:rPr>
              <a:t>IMR survey dataset examples</a:t>
            </a:r>
            <a:endParaRPr lang="nb-NO" sz="3200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DC3BEE3F-C05B-0163-6A98-90E079E258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7450" y="131210"/>
            <a:ext cx="1338075" cy="1338075"/>
          </a:xfrm>
          <a:prstGeom prst="rect">
            <a:avLst/>
          </a:prstGeom>
        </p:spPr>
      </p:pic>
      <p:pic>
        <p:nvPicPr>
          <p:cNvPr id="8" name="Picture 7" descr="A close-up of a fish&#10;&#10;Description automatically generated with medium confidence">
            <a:extLst>
              <a:ext uri="{FF2B5EF4-FFF2-40B4-BE49-F238E27FC236}">
                <a16:creationId xmlns:a16="http://schemas.microsoft.com/office/drawing/2014/main" id="{EB7F0B38-5C45-8A56-75CA-08011536DE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74" b="20957"/>
          <a:stretch/>
        </p:blipFill>
        <p:spPr>
          <a:xfrm>
            <a:off x="7788917" y="261256"/>
            <a:ext cx="2699998" cy="103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3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3FB21-97E1-462C-882A-7BA60C71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nb-NO" dirty="0"/>
              <a:t>Coastal </a:t>
            </a:r>
            <a:r>
              <a:rPr lang="nb-NO" dirty="0" err="1"/>
              <a:t>acoustic-trawl</a:t>
            </a:r>
            <a:r>
              <a:rPr lang="nb-NO" dirty="0"/>
              <a:t> survey</a:t>
            </a:r>
            <a:endParaRPr lang="en-US" dirty="0"/>
          </a:p>
        </p:txBody>
      </p:sp>
      <p:pic>
        <p:nvPicPr>
          <p:cNvPr id="17" name="Picture 16" descr="Map&#10;&#10;Description automatically generated">
            <a:extLst>
              <a:ext uri="{FF2B5EF4-FFF2-40B4-BE49-F238E27FC236}">
                <a16:creationId xmlns:a16="http://schemas.microsoft.com/office/drawing/2014/main" id="{2E573B48-F3D5-E013-A6E5-F5ECE4200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4732" y="1386039"/>
            <a:ext cx="4412722" cy="4835217"/>
          </a:xfrm>
          <a:prstGeom prst="rect">
            <a:avLst/>
          </a:prstGeom>
        </p:spPr>
      </p:pic>
      <p:pic>
        <p:nvPicPr>
          <p:cNvPr id="19" name="Picture 18" descr="A large ship in the water&#10;&#10;Description automatically generated with low confidence">
            <a:extLst>
              <a:ext uri="{FF2B5EF4-FFF2-40B4-BE49-F238E27FC236}">
                <a16:creationId xmlns:a16="http://schemas.microsoft.com/office/drawing/2014/main" id="{B58CDA00-ECD9-23EC-A6B6-188404A0EC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6" r="4134" b="2991"/>
          <a:stretch/>
        </p:blipFill>
        <p:spPr>
          <a:xfrm>
            <a:off x="8087701" y="1464991"/>
            <a:ext cx="1878799" cy="1167671"/>
          </a:xfrm>
          <a:prstGeom prst="rect">
            <a:avLst/>
          </a:prstGeom>
        </p:spPr>
      </p:pic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C0991778-D4BB-B118-49D9-1CA26BB45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5705"/>
            <a:ext cx="6679534" cy="499125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Cod, south of 67N</a:t>
            </a:r>
          </a:p>
          <a:p>
            <a:pPr lvl="1"/>
            <a:r>
              <a:rPr lang="en-US" dirty="0"/>
              <a:t>Lower precision and consistency than in north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F5FD98A-E930-93DA-F463-44CACAADB411}"/>
              </a:ext>
            </a:extLst>
          </p:cNvPr>
          <p:cNvCxnSpPr>
            <a:cxnSpLocks/>
          </p:cNvCxnSpPr>
          <p:nvPr/>
        </p:nvCxnSpPr>
        <p:spPr>
          <a:xfrm>
            <a:off x="9103767" y="3607870"/>
            <a:ext cx="541723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9E397DD-F149-CBDA-746C-E5562C25D12B}"/>
              </a:ext>
            </a:extLst>
          </p:cNvPr>
          <p:cNvCxnSpPr>
            <a:cxnSpLocks/>
          </p:cNvCxnSpPr>
          <p:nvPr/>
        </p:nvCxnSpPr>
        <p:spPr>
          <a:xfrm>
            <a:off x="8107797" y="5252185"/>
            <a:ext cx="601335" cy="0"/>
          </a:xfrm>
          <a:prstGeom prst="line">
            <a:avLst/>
          </a:prstGeom>
          <a:ln w="28575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Free Sad Face Happy Face, Download Free Sad Face Happy Face png images,  Free ClipArts on Clipart Library">
            <a:extLst>
              <a:ext uri="{FF2B5EF4-FFF2-40B4-BE49-F238E27FC236}">
                <a16:creationId xmlns:a16="http://schemas.microsoft.com/office/drawing/2014/main" id="{8CBB1DCB-07FD-8577-64E3-5338167DB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594" y="4859937"/>
            <a:ext cx="507162" cy="507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5DDC53CD-228B-7EB8-3C0A-35FCE3C5F4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67286" y="2547059"/>
            <a:ext cx="524802" cy="524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😕 Confused Face Emoji Meaning with Pictures: from A to Z">
            <a:extLst>
              <a:ext uri="{FF2B5EF4-FFF2-40B4-BE49-F238E27FC236}">
                <a16:creationId xmlns:a16="http://schemas.microsoft.com/office/drawing/2014/main" id="{B1BF1975-DB78-F368-48BE-8449CA09B9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311" y="3889954"/>
            <a:ext cx="541723" cy="541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picture containing text, diagram, line, plot&#10;&#10;Description automatically generated">
            <a:extLst>
              <a:ext uri="{FF2B5EF4-FFF2-40B4-BE49-F238E27FC236}">
                <a16:creationId xmlns:a16="http://schemas.microsoft.com/office/drawing/2014/main" id="{7054C2D8-2069-34F2-F627-1EB360D39169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2" r="14605"/>
          <a:stretch/>
        </p:blipFill>
        <p:spPr>
          <a:xfrm>
            <a:off x="638874" y="2141442"/>
            <a:ext cx="6878860" cy="4718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8678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3FB21-97E1-462C-882A-7BA60C71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nb-NO" dirty="0"/>
              <a:t>Coastal </a:t>
            </a:r>
            <a:r>
              <a:rPr lang="nb-NO" dirty="0" err="1"/>
              <a:t>acoustic-trawl</a:t>
            </a:r>
            <a:r>
              <a:rPr lang="nb-NO" dirty="0"/>
              <a:t> survey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B604D7-7117-2AC2-C416-CEE13197D34B}"/>
              </a:ext>
            </a:extLst>
          </p:cNvPr>
          <p:cNvSpPr txBox="1"/>
          <p:nvPr/>
        </p:nvSpPr>
        <p:spPr>
          <a:xfrm>
            <a:off x="838199" y="1474573"/>
            <a:ext cx="8602363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nb-NO" sz="2400" dirty="0" err="1"/>
              <a:t>Possible</a:t>
            </a:r>
            <a:r>
              <a:rPr lang="nb-NO" sz="2400" dirty="0"/>
              <a:t> </a:t>
            </a:r>
            <a:r>
              <a:rPr lang="nb-NO" sz="2400" dirty="0" err="1"/>
              <a:t>challenges</a:t>
            </a:r>
            <a:r>
              <a:rPr lang="nb-NO" sz="2400" dirty="0"/>
              <a:t> for YOU to </a:t>
            </a:r>
            <a:r>
              <a:rPr lang="nb-NO" sz="2400" dirty="0" err="1"/>
              <a:t>solve</a:t>
            </a:r>
            <a:r>
              <a:rPr lang="nb-NO" sz="2400" dirty="0"/>
              <a:t>!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Use </a:t>
            </a:r>
            <a:r>
              <a:rPr lang="en-US" sz="2400" dirty="0" err="1"/>
              <a:t>sdmTMB</a:t>
            </a:r>
            <a:r>
              <a:rPr lang="en-US" sz="2400" dirty="0"/>
              <a:t> to create an abundance index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What covariates?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Which distribution (compare </a:t>
            </a:r>
            <a:r>
              <a:rPr lang="en-US" sz="1400" dirty="0" err="1"/>
              <a:t>tweedie</a:t>
            </a:r>
            <a:r>
              <a:rPr lang="en-US" sz="1400" dirty="0"/>
              <a:t> and </a:t>
            </a:r>
            <a:r>
              <a:rPr lang="en-US" sz="1400" dirty="0" err="1"/>
              <a:t>delta_gamma</a:t>
            </a:r>
            <a:r>
              <a:rPr lang="en-US" sz="1400" dirty="0"/>
              <a:t>)?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Spatial? Spatiotemporal?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How does your index compare to the swept area index from </a:t>
            </a:r>
            <a:r>
              <a:rPr lang="en-US" sz="1400" dirty="0" err="1"/>
              <a:t>Stox</a:t>
            </a:r>
            <a:r>
              <a:rPr lang="en-US" sz="1400" dirty="0"/>
              <a:t>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Change the resolution of the mesh and projection grid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How much do they affect the index?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Compare alternative methods for making the projection grid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Rectangular grid, full </a:t>
            </a:r>
            <a:r>
              <a:rPr lang="en-US" sz="1400" dirty="0" err="1"/>
              <a:t>lon</a:t>
            </a:r>
            <a:r>
              <a:rPr lang="en-US" sz="1400" dirty="0"/>
              <a:t>/</a:t>
            </a:r>
            <a:r>
              <a:rPr lang="en-US" sz="1400" dirty="0" err="1"/>
              <a:t>lat</a:t>
            </a:r>
            <a:r>
              <a:rPr lang="en-US" sz="1400" dirty="0"/>
              <a:t> extent – how does this affect the index CV?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Cover all the data locations at a specified resolution (code does this currently)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Use mesh vertices: </a:t>
            </a:r>
            <a:r>
              <a:rPr lang="en-US" sz="1400" dirty="0">
                <a:hlinkClick r:id="rId3"/>
              </a:rPr>
              <a:t>https://github.com/pbs-assess/sdmTMB/discussions/230</a:t>
            </a:r>
            <a:endParaRPr lang="en-US" sz="14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Create a regular grid and then clip to the strata polygons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Try a barrier mesh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A6E4CF-968B-B214-977A-B83E43D0FDAC}"/>
              </a:ext>
            </a:extLst>
          </p:cNvPr>
          <p:cNvSpPr txBox="1"/>
          <p:nvPr/>
        </p:nvSpPr>
        <p:spPr>
          <a:xfrm>
            <a:off x="148281" y="64128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exercises/coastal-survey-ex/coastal-survey-index-south.R</a:t>
            </a:r>
          </a:p>
        </p:txBody>
      </p:sp>
      <p:pic>
        <p:nvPicPr>
          <p:cNvPr id="14" name="Picture 13" descr="A picture containing text, plot, diagram, line&#10;&#10;Description automatically generated">
            <a:extLst>
              <a:ext uri="{FF2B5EF4-FFF2-40B4-BE49-F238E27FC236}">
                <a16:creationId xmlns:a16="http://schemas.microsoft.com/office/drawing/2014/main" id="{E22B04C3-05FA-8030-F119-FDB2DD726E8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3"/>
          <a:stretch/>
        </p:blipFill>
        <p:spPr>
          <a:xfrm>
            <a:off x="8638343" y="144136"/>
            <a:ext cx="3398940" cy="3628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764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3FB21-97E1-462C-882A-7BA60C71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nb-NO" dirty="0" err="1"/>
              <a:t>Shallow</a:t>
            </a:r>
            <a:r>
              <a:rPr lang="nb-NO" dirty="0"/>
              <a:t> </a:t>
            </a:r>
            <a:r>
              <a:rPr lang="nb-NO" dirty="0" err="1"/>
              <a:t>net</a:t>
            </a:r>
            <a:r>
              <a:rPr lang="nb-NO" dirty="0"/>
              <a:t> survey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4D07BC-E08E-43CA-A002-F41F0E33F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77" y="1737562"/>
            <a:ext cx="3814687" cy="24613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977887-CC96-4E00-899B-D3A39C533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48895" y="1092933"/>
            <a:ext cx="4547700" cy="128751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57F0166-3667-4109-9F0D-E969D1374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48895" y="2583382"/>
            <a:ext cx="4547700" cy="165617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720B06E-5B2B-436C-B995-0C551B2E38D3}"/>
              </a:ext>
            </a:extLst>
          </p:cNvPr>
          <p:cNvSpPr txBox="1"/>
          <p:nvPr/>
        </p:nvSpPr>
        <p:spPr>
          <a:xfrm>
            <a:off x="1011069" y="3884921"/>
            <a:ext cx="30573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nb-NO" sz="1400" dirty="0" err="1"/>
              <a:t>Eidset</a:t>
            </a:r>
            <a:r>
              <a:rPr lang="nb-NO" sz="1400" dirty="0"/>
              <a:t> 2019</a:t>
            </a:r>
            <a:endParaRPr 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64C7D8-2CAF-451D-9D72-FFC7B02AB4D7}"/>
              </a:ext>
            </a:extLst>
          </p:cNvPr>
          <p:cNvSpPr txBox="1"/>
          <p:nvPr/>
        </p:nvSpPr>
        <p:spPr>
          <a:xfrm>
            <a:off x="4545460" y="2496013"/>
            <a:ext cx="32699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000" dirty="0"/>
              <a:t>Ruse / fyke</a:t>
            </a:r>
            <a:endParaRPr 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97D04D-DFE2-41C5-BA29-C7E0EE227E98}"/>
              </a:ext>
            </a:extLst>
          </p:cNvPr>
          <p:cNvSpPr txBox="1"/>
          <p:nvPr/>
        </p:nvSpPr>
        <p:spPr>
          <a:xfrm>
            <a:off x="4549605" y="1106758"/>
            <a:ext cx="38115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2000" dirty="0"/>
              <a:t>Garn / </a:t>
            </a:r>
            <a:r>
              <a:rPr lang="nb-NO" sz="2000" dirty="0" err="1"/>
              <a:t>trammel</a:t>
            </a:r>
            <a:endParaRPr lang="en-US" sz="20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0E9E38-BA5C-407F-AADF-E2E356A45FD8}"/>
              </a:ext>
            </a:extLst>
          </p:cNvPr>
          <p:cNvSpPr txBox="1"/>
          <p:nvPr/>
        </p:nvSpPr>
        <p:spPr>
          <a:xfrm>
            <a:off x="5008990" y="1935588"/>
            <a:ext cx="990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00" dirty="0"/>
              <a:t>36 mm</a:t>
            </a:r>
            <a:endParaRPr lang="en-US" sz="16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F1679F0-BBC1-4566-9FEA-B1E7C3923258}"/>
              </a:ext>
            </a:extLst>
          </p:cNvPr>
          <p:cNvSpPr txBox="1"/>
          <p:nvPr/>
        </p:nvSpPr>
        <p:spPr>
          <a:xfrm>
            <a:off x="7098997" y="1964858"/>
            <a:ext cx="990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600" dirty="0"/>
              <a:t>45 mm</a:t>
            </a:r>
            <a:endParaRPr lang="en-US" sz="1600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9117283-37AA-4B86-B7B6-70AF469C00EF}"/>
              </a:ext>
            </a:extLst>
          </p:cNvPr>
          <p:cNvCxnSpPr/>
          <p:nvPr/>
        </p:nvCxnSpPr>
        <p:spPr>
          <a:xfrm>
            <a:off x="6639955" y="1306813"/>
            <a:ext cx="471341" cy="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>
            <a:extLst>
              <a:ext uri="{FF2B5EF4-FFF2-40B4-BE49-F238E27FC236}">
                <a16:creationId xmlns:a16="http://schemas.microsoft.com/office/drawing/2014/main" id="{2533452D-DB2D-429D-8BD6-AD6CB6F2C04D}"/>
              </a:ext>
            </a:extLst>
          </p:cNvPr>
          <p:cNvSpPr/>
          <p:nvPr/>
        </p:nvSpPr>
        <p:spPr>
          <a:xfrm>
            <a:off x="6727341" y="2547784"/>
            <a:ext cx="296567" cy="296567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1EBFCB-AEDD-42A6-A72B-4B9C6906168B}"/>
              </a:ext>
            </a:extLst>
          </p:cNvPr>
          <p:cNvSpPr txBox="1"/>
          <p:nvPr/>
        </p:nvSpPr>
        <p:spPr>
          <a:xfrm>
            <a:off x="253777" y="1058192"/>
            <a:ext cx="3814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One ‘</a:t>
            </a:r>
            <a:r>
              <a:rPr lang="nb-NO" dirty="0" err="1"/>
              <a:t>site</a:t>
            </a:r>
            <a:r>
              <a:rPr lang="nb-NO" dirty="0"/>
              <a:t>’ = </a:t>
            </a:r>
          </a:p>
          <a:p>
            <a:r>
              <a:rPr lang="nb-NO" dirty="0"/>
              <a:t>6 ruse + 2 garn</a:t>
            </a:r>
            <a:r>
              <a:rPr lang="nb-NO" baseline="-25000" dirty="0"/>
              <a:t>45mm</a:t>
            </a:r>
            <a:r>
              <a:rPr lang="nb-NO" dirty="0"/>
              <a:t> + 2 garn</a:t>
            </a:r>
            <a:r>
              <a:rPr lang="nb-NO" baseline="-25000" dirty="0"/>
              <a:t>36mm</a:t>
            </a:r>
            <a:endParaRPr lang="en-US" baseline="-25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46F02C-64C6-6D92-FFEF-77FC57D5B37A}"/>
              </a:ext>
            </a:extLst>
          </p:cNvPr>
          <p:cNvSpPr txBox="1"/>
          <p:nvPr/>
        </p:nvSpPr>
        <p:spPr>
          <a:xfrm>
            <a:off x="4061655" y="1955871"/>
            <a:ext cx="9676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dirty="0"/>
              <a:t>10-25 m</a:t>
            </a:r>
            <a:endParaRPr 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F099A2-BBBC-60A8-3724-FDCC1D916F81}"/>
              </a:ext>
            </a:extLst>
          </p:cNvPr>
          <p:cNvSpPr txBox="1"/>
          <p:nvPr/>
        </p:nvSpPr>
        <p:spPr>
          <a:xfrm>
            <a:off x="4369916" y="3668291"/>
            <a:ext cx="9405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sz="1400" dirty="0"/>
              <a:t>2-10 m</a:t>
            </a:r>
            <a:endParaRPr lang="en-US" sz="1400" dirty="0"/>
          </a:p>
        </p:txBody>
      </p:sp>
      <p:pic>
        <p:nvPicPr>
          <p:cNvPr id="6" name="Picture 5" descr="A picture containing water, tree, outdoor, orange&#10;&#10;Description automatically generated">
            <a:extLst>
              <a:ext uri="{FF2B5EF4-FFF2-40B4-BE49-F238E27FC236}">
                <a16:creationId xmlns:a16="http://schemas.microsoft.com/office/drawing/2014/main" id="{079E164F-4961-8AEF-4BF3-50461691F3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774" t="49207" r="15934"/>
          <a:stretch/>
        </p:blipFill>
        <p:spPr>
          <a:xfrm>
            <a:off x="8837142" y="2329906"/>
            <a:ext cx="3354858" cy="1909653"/>
          </a:xfrm>
          <a:prstGeom prst="rect">
            <a:avLst/>
          </a:prstGeom>
        </p:spPr>
      </p:pic>
      <p:pic>
        <p:nvPicPr>
          <p:cNvPr id="9" name="Picture 8" descr="A person holding a net&#10;&#10;Description automatically generated with low confidence">
            <a:extLst>
              <a:ext uri="{FF2B5EF4-FFF2-40B4-BE49-F238E27FC236}">
                <a16:creationId xmlns:a16="http://schemas.microsoft.com/office/drawing/2014/main" id="{C0AD8171-96AA-40AF-8541-31888461055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678" r="6788"/>
          <a:stretch/>
        </p:blipFill>
        <p:spPr>
          <a:xfrm>
            <a:off x="8837142" y="607284"/>
            <a:ext cx="3354858" cy="1773162"/>
          </a:xfrm>
          <a:prstGeom prst="rect">
            <a:avLst/>
          </a:prstGeom>
        </p:spPr>
      </p:pic>
      <p:pic>
        <p:nvPicPr>
          <p:cNvPr id="20" name="Picture 19" descr="Chart, line chart&#10;&#10;Description automatically generated">
            <a:extLst>
              <a:ext uri="{FF2B5EF4-FFF2-40B4-BE49-F238E27FC236}">
                <a16:creationId xmlns:a16="http://schemas.microsoft.com/office/drawing/2014/main" id="{E0677EFD-EAE5-EC97-1AEB-156C87434CE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6373" r="4528" b="11483"/>
          <a:stretch/>
        </p:blipFill>
        <p:spPr>
          <a:xfrm>
            <a:off x="280293" y="4477556"/>
            <a:ext cx="4665676" cy="235045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D75DBFA-1077-7333-8421-6122FEBF15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07575" y="4369125"/>
            <a:ext cx="3484425" cy="248887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5955595-5135-4E38-E54A-D8D27A6A6CD3}"/>
              </a:ext>
            </a:extLst>
          </p:cNvPr>
          <p:cNvSpPr txBox="1"/>
          <p:nvPr/>
        </p:nvSpPr>
        <p:spPr>
          <a:xfrm>
            <a:off x="4945969" y="4497017"/>
            <a:ext cx="3587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 err="1"/>
              <a:t>sdmTMB</a:t>
            </a:r>
            <a:r>
              <a:rPr lang="nb-NO" dirty="0"/>
              <a:t> </a:t>
            </a:r>
            <a:r>
              <a:rPr lang="nb-NO" dirty="0" err="1"/>
              <a:t>models</a:t>
            </a:r>
            <a:r>
              <a:rPr lang="nb-NO" dirty="0"/>
              <a:t> for </a:t>
            </a:r>
            <a:r>
              <a:rPr lang="nb-NO" dirty="0" err="1"/>
              <a:t>each</a:t>
            </a:r>
            <a:r>
              <a:rPr lang="nb-NO" dirty="0"/>
              <a:t> age 0-5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dirty="0" err="1"/>
              <a:t>tracks</a:t>
            </a:r>
            <a:r>
              <a:rPr lang="nb-NO" dirty="0"/>
              <a:t> </a:t>
            </a:r>
            <a:r>
              <a:rPr lang="nb-NO" dirty="0" err="1"/>
              <a:t>cohorts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792947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3FB21-97E1-462C-882A-7BA60C71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nb-NO" dirty="0" err="1"/>
              <a:t>Shallow</a:t>
            </a:r>
            <a:r>
              <a:rPr lang="nb-NO" dirty="0"/>
              <a:t> </a:t>
            </a:r>
            <a:r>
              <a:rPr lang="nb-NO" dirty="0" err="1"/>
              <a:t>net</a:t>
            </a:r>
            <a:r>
              <a:rPr lang="nb-NO" dirty="0"/>
              <a:t> survey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7DAE95-7088-8A64-76F8-C5C69D6E80F2}"/>
              </a:ext>
            </a:extLst>
          </p:cNvPr>
          <p:cNvSpPr txBox="1"/>
          <p:nvPr/>
        </p:nvSpPr>
        <p:spPr>
          <a:xfrm>
            <a:off x="489465" y="1501214"/>
            <a:ext cx="588387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Use </a:t>
            </a:r>
            <a:r>
              <a:rPr lang="en-US" sz="2000" dirty="0" err="1"/>
              <a:t>sdmTMB</a:t>
            </a:r>
            <a:r>
              <a:rPr lang="en-US" sz="2000" dirty="0"/>
              <a:t> to create an abundance index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What covariates?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Which distribution (compare </a:t>
            </a:r>
            <a:r>
              <a:rPr lang="en-US" sz="1400" dirty="0" err="1"/>
              <a:t>tweedie</a:t>
            </a:r>
            <a:r>
              <a:rPr lang="en-US" sz="1400" dirty="0"/>
              <a:t> and </a:t>
            </a:r>
            <a:r>
              <a:rPr lang="en-US" sz="1400" dirty="0" err="1"/>
              <a:t>delta_gamma</a:t>
            </a:r>
            <a:r>
              <a:rPr lang="en-US" sz="1400" dirty="0"/>
              <a:t>)?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Account for </a:t>
            </a:r>
            <a:r>
              <a:rPr lang="en-US" sz="1400" b="1" dirty="0"/>
              <a:t>every other year subarea sampling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1400" dirty="0"/>
              <a:t>Less data - compare </a:t>
            </a:r>
            <a:r>
              <a:rPr lang="en-US" sz="1400" b="1" dirty="0"/>
              <a:t>simpler spatial structures </a:t>
            </a:r>
            <a:r>
              <a:rPr lang="en-US" sz="1400" dirty="0"/>
              <a:t>than random fields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CB756EF-E11A-69F6-479B-8C3924B0A7F5}"/>
              </a:ext>
            </a:extLst>
          </p:cNvPr>
          <p:cNvSpPr txBox="1"/>
          <p:nvPr/>
        </p:nvSpPr>
        <p:spPr>
          <a:xfrm>
            <a:off x="489465" y="63409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exercises/garn-ruse-ex/garn-ruse-ex-biomass-dg.R</a:t>
            </a:r>
          </a:p>
        </p:txBody>
      </p:sp>
      <p:pic>
        <p:nvPicPr>
          <p:cNvPr id="27" name="Picture 26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D969087F-00B5-8506-D57C-AAB0F22156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783" y="2359429"/>
            <a:ext cx="4918752" cy="344312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BBB0A060-3C51-788E-7543-ACA69554A400}"/>
              </a:ext>
            </a:extLst>
          </p:cNvPr>
          <p:cNvSpPr txBox="1"/>
          <p:nvPr/>
        </p:nvSpPr>
        <p:spPr>
          <a:xfrm>
            <a:off x="6499653" y="1501214"/>
            <a:ext cx="532988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2. </a:t>
            </a:r>
            <a:r>
              <a:rPr lang="en-US" sz="2000" b="1" dirty="0"/>
              <a:t>Manually define cross validation </a:t>
            </a:r>
            <a:r>
              <a:rPr lang="en-US" sz="2000" dirty="0"/>
              <a:t>to account for site as the PSU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4631FD-5395-B9E2-DB79-83A1290F0084}"/>
              </a:ext>
            </a:extLst>
          </p:cNvPr>
          <p:cNvSpPr txBox="1"/>
          <p:nvPr/>
        </p:nvSpPr>
        <p:spPr>
          <a:xfrm>
            <a:off x="6783783" y="63409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exercises/garn-ruse-ex/</a:t>
            </a:r>
            <a:r>
              <a:rPr lang="en-US" dirty="0" err="1"/>
              <a:t>garn</a:t>
            </a:r>
            <a:r>
              <a:rPr lang="en-US" dirty="0"/>
              <a:t>-ruse-ex-</a:t>
            </a:r>
            <a:r>
              <a:rPr lang="en-US" dirty="0" err="1"/>
              <a:t>biomass.R</a:t>
            </a:r>
            <a:endParaRPr lang="en-US" dirty="0"/>
          </a:p>
        </p:txBody>
      </p:sp>
      <p:pic>
        <p:nvPicPr>
          <p:cNvPr id="32" name="Picture 31" descr="Chart&#10;&#10;Description automatically generated with medium confidence">
            <a:extLst>
              <a:ext uri="{FF2B5EF4-FFF2-40B4-BE49-F238E27FC236}">
                <a16:creationId xmlns:a16="http://schemas.microsoft.com/office/drawing/2014/main" id="{BF35276D-9533-6E79-6520-BB4B04CBB4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b="51208"/>
          <a:stretch/>
        </p:blipFill>
        <p:spPr>
          <a:xfrm>
            <a:off x="0" y="3193052"/>
            <a:ext cx="3092545" cy="2478891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995DB35-E386-3113-195A-D598E7B864C8}"/>
              </a:ext>
            </a:extLst>
          </p:cNvPr>
          <p:cNvCxnSpPr>
            <a:cxnSpLocks/>
          </p:cNvCxnSpPr>
          <p:nvPr/>
        </p:nvCxnSpPr>
        <p:spPr>
          <a:xfrm>
            <a:off x="368711" y="4617660"/>
            <a:ext cx="2563959" cy="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86218CCC-852E-4B9E-F144-989D688A06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1132428"/>
              </p:ext>
            </p:extLst>
          </p:nvPr>
        </p:nvGraphicFramePr>
        <p:xfrm>
          <a:off x="3343112" y="3193052"/>
          <a:ext cx="2863412" cy="1474052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1059325">
                  <a:extLst>
                    <a:ext uri="{9D8B030D-6E8A-4147-A177-3AD203B41FA5}">
                      <a16:colId xmlns:a16="http://schemas.microsoft.com/office/drawing/2014/main" val="1275087076"/>
                    </a:ext>
                  </a:extLst>
                </a:gridCol>
                <a:gridCol w="1804087">
                  <a:extLst>
                    <a:ext uri="{9D8B030D-6E8A-4147-A177-3AD203B41FA5}">
                      <a16:colId xmlns:a16="http://schemas.microsoft.com/office/drawing/2014/main" val="1797226533"/>
                    </a:ext>
                  </a:extLst>
                </a:gridCol>
              </a:tblGrid>
              <a:tr h="368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base_siteRE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29" marR="5329" marT="5329" marB="0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biomass_kg</a:t>
                      </a:r>
                      <a:r>
                        <a:rPr lang="en-US" sz="1200" u="none" strike="noStrike" dirty="0">
                          <a:effectLst/>
                        </a:rPr>
                        <a:t> ~ … </a:t>
                      </a:r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+ (1 | site)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29" marR="5329" marT="532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85789610"/>
                  </a:ext>
                </a:extLst>
              </a:tr>
              <a:tr h="368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base_lat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29" marR="5329" marT="5329" marB="0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biomass_kg</a:t>
                      </a:r>
                      <a:r>
                        <a:rPr lang="en-US" sz="1200" u="none" strike="noStrike" dirty="0">
                          <a:effectLst/>
                        </a:rPr>
                        <a:t> ~ … </a:t>
                      </a:r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+ </a:t>
                      </a:r>
                      <a:r>
                        <a:rPr lang="en-US" sz="1200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lat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29" marR="5329" marT="532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69087050"/>
                  </a:ext>
                </a:extLst>
              </a:tr>
              <a:tr h="368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 err="1">
                          <a:effectLst/>
                        </a:rPr>
                        <a:t>base_latsmooth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29" marR="5329" marT="5329" marB="0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biomass_kg</a:t>
                      </a:r>
                      <a:r>
                        <a:rPr lang="en-US" sz="1200" u="none" strike="noStrike" dirty="0">
                          <a:effectLst/>
                        </a:rPr>
                        <a:t> ~ … </a:t>
                      </a:r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+ s(</a:t>
                      </a:r>
                      <a:r>
                        <a:rPr lang="en-US" sz="1200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lat</a:t>
                      </a:r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29" marR="5329" marT="532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69172685"/>
                  </a:ext>
                </a:extLst>
              </a:tr>
              <a:tr h="36851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base_2dsmooth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29" marR="5329" marT="5329" marB="0" anchor="b"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 </a:t>
                      </a:r>
                      <a:r>
                        <a:rPr lang="en-US" sz="1200" u="none" strike="noStrike" dirty="0" err="1">
                          <a:effectLst/>
                        </a:rPr>
                        <a:t>biomass_kg</a:t>
                      </a:r>
                      <a:r>
                        <a:rPr lang="en-US" sz="1200" u="none" strike="noStrike" dirty="0">
                          <a:effectLst/>
                        </a:rPr>
                        <a:t> ~ … </a:t>
                      </a:r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+ s(</a:t>
                      </a:r>
                      <a:r>
                        <a:rPr lang="en-US" sz="1200" u="none" strike="noStrike" dirty="0" err="1">
                          <a:solidFill>
                            <a:srgbClr val="FF0000"/>
                          </a:solidFill>
                          <a:effectLst/>
                        </a:rPr>
                        <a:t>lon,lat</a:t>
                      </a:r>
                      <a:r>
                        <a:rPr lang="en-US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)</a:t>
                      </a:r>
                      <a:endParaRPr lang="en-US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29" marR="5329" marT="5329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6374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70295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plot, diagram, text, line&#10;&#10;Description automatically generated">
            <a:extLst>
              <a:ext uri="{FF2B5EF4-FFF2-40B4-BE49-F238E27FC236}">
                <a16:creationId xmlns:a16="http://schemas.microsoft.com/office/drawing/2014/main" id="{83DB99D8-5990-49F4-7DCB-480098ED12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6076" y="3548155"/>
            <a:ext cx="3839862" cy="329131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FE059F8-E834-7AB5-F89E-E1FAFF2E6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4000" dirty="0" err="1"/>
              <a:t>Can</a:t>
            </a:r>
            <a:r>
              <a:rPr lang="nb-NO" sz="4000" dirty="0"/>
              <a:t> </a:t>
            </a:r>
            <a:r>
              <a:rPr lang="nb-NO" sz="4000" dirty="0" err="1"/>
              <a:t>we</a:t>
            </a:r>
            <a:r>
              <a:rPr lang="nb-NO" sz="4000" dirty="0"/>
              <a:t> </a:t>
            </a:r>
            <a:r>
              <a:rPr lang="nb-NO" sz="4000" dirty="0" err="1"/>
              <a:t>combine</a:t>
            </a:r>
            <a:r>
              <a:rPr lang="nb-NO" sz="4000" dirty="0"/>
              <a:t> </a:t>
            </a:r>
            <a:r>
              <a:rPr lang="nb-NO" sz="4000" dirty="0" err="1"/>
              <a:t>the</a:t>
            </a:r>
            <a:r>
              <a:rPr lang="nb-NO" sz="4000" dirty="0"/>
              <a:t> </a:t>
            </a:r>
            <a:r>
              <a:rPr lang="nb-NO" sz="4000" dirty="0" err="1"/>
              <a:t>two</a:t>
            </a:r>
            <a:r>
              <a:rPr lang="nb-NO" sz="4000" dirty="0"/>
              <a:t> surveys </a:t>
            </a:r>
            <a:r>
              <a:rPr lang="nb-NO" sz="4000" dirty="0" err="1"/>
              <a:t>into</a:t>
            </a:r>
            <a:r>
              <a:rPr lang="nb-NO" sz="4000" dirty="0"/>
              <a:t> </a:t>
            </a:r>
            <a:r>
              <a:rPr lang="nb-NO" sz="4000" dirty="0" err="1"/>
              <a:t>one</a:t>
            </a:r>
            <a:r>
              <a:rPr lang="nb-NO" sz="4000" dirty="0"/>
              <a:t> </a:t>
            </a:r>
            <a:r>
              <a:rPr lang="nb-NO" sz="4000" dirty="0" err="1"/>
              <a:t>index</a:t>
            </a:r>
            <a:r>
              <a:rPr lang="nb-NO" sz="4000" dirty="0"/>
              <a:t>?</a:t>
            </a:r>
            <a:endParaRPr 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301313-132D-31DD-F178-454E008009A4}"/>
              </a:ext>
            </a:extLst>
          </p:cNvPr>
          <p:cNvSpPr txBox="1"/>
          <p:nvPr/>
        </p:nvSpPr>
        <p:spPr>
          <a:xfrm>
            <a:off x="489465" y="634098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exercises/combine-surveys/combine-</a:t>
            </a:r>
            <a:r>
              <a:rPr lang="en-US" dirty="0" err="1"/>
              <a:t>surveys.R</a:t>
            </a:r>
            <a:endParaRPr lang="en-US" dirty="0"/>
          </a:p>
        </p:txBody>
      </p:sp>
      <p:pic>
        <p:nvPicPr>
          <p:cNvPr id="10" name="Picture 9" descr="A screenshot of a graph&#10;&#10;Description automatically generated with low confidence">
            <a:extLst>
              <a:ext uri="{FF2B5EF4-FFF2-40B4-BE49-F238E27FC236}">
                <a16:creationId xmlns:a16="http://schemas.microsoft.com/office/drawing/2014/main" id="{7D799BAF-B927-7452-AF1C-7A92B3AE96C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306" r="14565"/>
          <a:stretch/>
        </p:blipFill>
        <p:spPr>
          <a:xfrm>
            <a:off x="628135" y="1578875"/>
            <a:ext cx="8202827" cy="231071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C7E52AD-46FE-572D-56E9-610BCF4E0693}"/>
              </a:ext>
            </a:extLst>
          </p:cNvPr>
          <p:cNvSpPr txBox="1"/>
          <p:nvPr/>
        </p:nvSpPr>
        <p:spPr>
          <a:xfrm>
            <a:off x="8246076" y="3985560"/>
            <a:ext cx="40880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Does</a:t>
            </a:r>
            <a:r>
              <a:rPr lang="nb-NO" dirty="0"/>
              <a:t> a </a:t>
            </a:r>
            <a:r>
              <a:rPr lang="nb-NO" dirty="0" err="1"/>
              <a:t>combined</a:t>
            </a:r>
            <a:r>
              <a:rPr lang="nb-NO" dirty="0"/>
              <a:t> </a:t>
            </a:r>
            <a:r>
              <a:rPr lang="nb-NO" dirty="0" err="1"/>
              <a:t>index</a:t>
            </a:r>
            <a:r>
              <a:rPr lang="nb-NO" dirty="0"/>
              <a:t> have </a:t>
            </a:r>
            <a:r>
              <a:rPr lang="nb-NO" dirty="0" err="1"/>
              <a:t>lower</a:t>
            </a:r>
            <a:r>
              <a:rPr lang="nb-NO" dirty="0"/>
              <a:t> CV?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301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E059F8-E834-7AB5-F89E-E1FAFF2E6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 sz="4000" dirty="0" err="1"/>
              <a:t>Can</a:t>
            </a:r>
            <a:r>
              <a:rPr lang="nb-NO" sz="4000" dirty="0"/>
              <a:t> </a:t>
            </a:r>
            <a:r>
              <a:rPr lang="nb-NO" sz="4000" dirty="0" err="1"/>
              <a:t>we</a:t>
            </a:r>
            <a:r>
              <a:rPr lang="nb-NO" sz="4000" dirty="0"/>
              <a:t> </a:t>
            </a:r>
            <a:r>
              <a:rPr lang="nb-NO" sz="4000" dirty="0" err="1"/>
              <a:t>combine</a:t>
            </a:r>
            <a:r>
              <a:rPr lang="nb-NO" sz="4000" dirty="0"/>
              <a:t> </a:t>
            </a:r>
            <a:r>
              <a:rPr lang="nb-NO" sz="4000" dirty="0" err="1"/>
              <a:t>the</a:t>
            </a:r>
            <a:r>
              <a:rPr lang="nb-NO" sz="4000" dirty="0"/>
              <a:t> </a:t>
            </a:r>
            <a:r>
              <a:rPr lang="nb-NO" sz="4000" dirty="0" err="1"/>
              <a:t>two</a:t>
            </a:r>
            <a:r>
              <a:rPr lang="nb-NO" sz="4000" dirty="0"/>
              <a:t> surveys </a:t>
            </a:r>
            <a:r>
              <a:rPr lang="nb-NO" sz="4000" dirty="0" err="1"/>
              <a:t>into</a:t>
            </a:r>
            <a:r>
              <a:rPr lang="nb-NO" sz="4000" dirty="0"/>
              <a:t> </a:t>
            </a:r>
            <a:r>
              <a:rPr lang="nb-NO" sz="4000" dirty="0" err="1"/>
              <a:t>one</a:t>
            </a:r>
            <a:r>
              <a:rPr lang="nb-NO" sz="4000" dirty="0"/>
              <a:t> </a:t>
            </a:r>
            <a:r>
              <a:rPr lang="nb-NO" sz="4000" dirty="0" err="1"/>
              <a:t>index</a:t>
            </a:r>
            <a:r>
              <a:rPr lang="nb-NO" sz="4000" dirty="0"/>
              <a:t>?</a:t>
            </a:r>
            <a:endParaRPr lang="en-US" sz="4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A56716-2810-6489-D616-E79D0E032F76}"/>
              </a:ext>
            </a:extLst>
          </p:cNvPr>
          <p:cNvSpPr txBox="1"/>
          <p:nvPr/>
        </p:nvSpPr>
        <p:spPr>
          <a:xfrm>
            <a:off x="416236" y="1684381"/>
            <a:ext cx="5515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 err="1"/>
              <a:t>Consistent</a:t>
            </a:r>
            <a:r>
              <a:rPr lang="nb-NO" dirty="0"/>
              <a:t> trends at all ages 0-5…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380A23-CF18-4A76-7900-012CEC768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36" y="2060020"/>
            <a:ext cx="5936994" cy="424071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9123B8CA-34C8-D4C8-3797-F38A0F9AA823}"/>
              </a:ext>
            </a:extLst>
          </p:cNvPr>
          <p:cNvGrpSpPr/>
          <p:nvPr/>
        </p:nvGrpSpPr>
        <p:grpSpPr>
          <a:xfrm>
            <a:off x="7389341" y="2645418"/>
            <a:ext cx="3414124" cy="3211686"/>
            <a:chOff x="5498276" y="449481"/>
            <a:chExt cx="2837476" cy="264987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A51E302-A7F5-BE2E-1DC8-390A66309C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" b="36407"/>
            <a:stretch/>
          </p:blipFill>
          <p:spPr>
            <a:xfrm>
              <a:off x="5498276" y="449481"/>
              <a:ext cx="2837476" cy="240587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0319371-22FE-8F93-FA0D-F73C5EFE6A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93011" b="539"/>
            <a:stretch/>
          </p:blipFill>
          <p:spPr>
            <a:xfrm>
              <a:off x="5498276" y="2855352"/>
              <a:ext cx="2837476" cy="244008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448E5D5-0ED5-9391-60DD-40A25FF95C23}"/>
              </a:ext>
            </a:extLst>
          </p:cNvPr>
          <p:cNvSpPr txBox="1"/>
          <p:nvPr/>
        </p:nvSpPr>
        <p:spPr>
          <a:xfrm>
            <a:off x="6635450" y="1684381"/>
            <a:ext cx="5515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b-NO" dirty="0"/>
              <a:t>… </a:t>
            </a:r>
            <a:r>
              <a:rPr lang="nb-NO" dirty="0" err="1"/>
              <a:t>but</a:t>
            </a:r>
            <a:r>
              <a:rPr lang="nb-NO" dirty="0"/>
              <a:t> </a:t>
            </a:r>
            <a:r>
              <a:rPr lang="nb-NO" dirty="0" err="1"/>
              <a:t>they</a:t>
            </a:r>
            <a:r>
              <a:rPr lang="nb-NO" dirty="0"/>
              <a:t> sample </a:t>
            </a:r>
            <a:r>
              <a:rPr lang="nb-NO" dirty="0" err="1"/>
              <a:t>very</a:t>
            </a:r>
            <a:r>
              <a:rPr lang="nb-NO" dirty="0"/>
              <a:t> different habitat/</a:t>
            </a:r>
            <a:r>
              <a:rPr lang="nb-NO" dirty="0" err="1"/>
              <a:t>depth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950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448</Words>
  <Application>Microsoft Macintosh PowerPoint</Application>
  <PresentationFormat>Widescreen</PresentationFormat>
  <Paragraphs>59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IMR survey dataset examples</vt:lpstr>
      <vt:lpstr>Coastal acoustic-trawl survey</vt:lpstr>
      <vt:lpstr>Coastal acoustic-trawl survey</vt:lpstr>
      <vt:lpstr>Shallow net survey</vt:lpstr>
      <vt:lpstr>Shallow net survey</vt:lpstr>
      <vt:lpstr>Can we combine the two surveys into one index?</vt:lpstr>
      <vt:lpstr>Can we combine the two surveys into one index?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Stock</dc:creator>
  <cp:lastModifiedBy>Max Lindmark</cp:lastModifiedBy>
  <cp:revision>6</cp:revision>
  <dcterms:created xsi:type="dcterms:W3CDTF">2023-05-22T12:00:31Z</dcterms:created>
  <dcterms:modified xsi:type="dcterms:W3CDTF">2023-05-25T10:00:37Z</dcterms:modified>
</cp:coreProperties>
</file>

<file path=docProps/thumbnail.jpeg>
</file>